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7" r:id="rId5"/>
    <p:sldId id="258" r:id="rId6"/>
    <p:sldId id="263" r:id="rId7"/>
    <p:sldId id="259" r:id="rId8"/>
    <p:sldId id="264" r:id="rId9"/>
    <p:sldId id="273" r:id="rId10"/>
    <p:sldId id="27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60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id-ID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5" dt="2020-01-02T16:14:26.30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98843969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44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id-ID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d-ID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  <a:br>
              <a:rPr lang="en-US" dirty="0"/>
            </a:br>
            <a:r>
              <a:rPr lang="id-ID"/>
              <a:t>Insert - title </a:t>
            </a:r>
            <a:br>
              <a:rPr lang="en-US" dirty="0"/>
            </a:br>
            <a:r>
              <a:rPr lang="id-ID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Todays learning, point number 1</a:t>
            </a:r>
          </a:p>
          <a:p>
            <a:pPr lvl="0" rtl="0"/>
            <a:r>
              <a:rPr lang="id-ID"/>
              <a:t>Todays learning, point number 2</a:t>
            </a:r>
          </a:p>
          <a:p>
            <a:pPr lvl="0" rtl="0"/>
            <a:r>
              <a:rPr lang="id-ID"/>
              <a:t>Todays learning, point number 3</a:t>
            </a:r>
          </a:p>
          <a:p>
            <a:pPr lvl="0" rtl="0"/>
            <a:r>
              <a:rPr lang="id-ID"/>
              <a:t>Todays learning, point number 4</a:t>
            </a:r>
          </a:p>
          <a:p>
            <a:pPr lvl="0" rtl="0"/>
            <a:r>
              <a:rPr lang="id-ID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encounteredu.com/multimedia/videos/coral-expedition-what-are-dive-signs-and-what-do-they-mean" TargetMode="Externa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encounteredu.com/multimedia/images/explore-the-agincourt-reef-using-google-maps" TargetMode="Externa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ncounteredu.com/multimedia/videos/coral-expedition-what-kind-of-people-make-up-a-coral-expedition-team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Pelajaran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id-ID"/>
              <a:t>Penjelajah </a:t>
            </a:r>
          </a:p>
          <a:p>
            <a:pPr rtl="0"/>
            <a:r>
              <a:rPr lang="id-ID"/>
              <a:t>Karang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760871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/>
              <a:t>Lautan Karang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109278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/>
              <a:t>Ilmu Sains | 7-11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B81E2F3-7A1D-F645-8463-04B73C4EF3AD}"/>
              </a:ext>
            </a:extLst>
          </p:cNvPr>
          <p:cNvSpPr/>
          <p:nvPr/>
        </p:nvSpPr>
        <p:spPr>
          <a:xfrm>
            <a:off x="272691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id-ID"/>
              <a:t>Berapakah persentase oksigen di udara yang diproduksi oleh laut?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id-ID"/>
              <a:t>50%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499FBC9-444D-364C-A276-13FE4439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ID" dirty="0"/>
              <a:t>KURANG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ID" dirty="0"/>
              <a:t>LEBIH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53934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</a:rPr>
              <a:t>66%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id-ID"/>
              <a:t>Berapakah persentase oksigen di udara yang diproduksi oleh laut?</a:t>
            </a: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056FB1F5-4647-CE42-91A9-800E458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ID" dirty="0"/>
              <a:t>LEBIH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27874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id-ID"/>
              <a:t>Berapakah persentase </a:t>
            </a:r>
            <a:br>
              <a:rPr lang="en-GB" dirty="0"/>
            </a:br>
            <a:r>
              <a:rPr lang="id-ID"/>
              <a:t> lautan yang ditutupi oleh terumbu karang?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id-ID"/>
              <a:t>5%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23ADCA0-DAD7-1041-A6BD-FF4C6D355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ID" dirty="0"/>
              <a:t>KURANG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ID" dirty="0"/>
              <a:t>LEBIH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87509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F21DF6B-7ACA-7544-9AFC-971615F8FC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id-ID"/>
              <a:t>Berapakah persentase </a:t>
            </a:r>
            <a:br>
              <a:rPr lang="en-GB" dirty="0"/>
            </a:br>
            <a:r>
              <a:rPr lang="id-ID"/>
              <a:t> lautan yang ditutupi oleh terumbu karang?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6FCF94C-3E8F-9A44-87C1-755BF98F5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ID" dirty="0"/>
              <a:t>KURANG</a:t>
            </a:r>
            <a:endParaRPr lang="en-US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5E7E20A-0D7D-AD48-8147-23A0DA3B91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35527" y="3677848"/>
            <a:ext cx="2507673" cy="1102949"/>
          </a:xfrm>
        </p:spPr>
        <p:txBody>
          <a:bodyPr rtlCol="0"/>
          <a:lstStyle/>
          <a:p>
            <a:pPr rtl="0"/>
            <a:r>
              <a:rPr lang="id-ID" sz="3600" dirty="0">
                <a:solidFill>
                  <a:schemeClr val="bg2"/>
                </a:solidFill>
              </a:rPr>
              <a:t>Di bawah </a:t>
            </a:r>
            <a:r>
              <a:rPr lang="en-GB" sz="3600" dirty="0">
                <a:solidFill>
                  <a:schemeClr val="bg2"/>
                </a:solidFill>
              </a:rPr>
              <a:t>1</a:t>
            </a:r>
            <a:r>
              <a:rPr lang="id-ID" sz="3600" dirty="0">
                <a:solidFill>
                  <a:schemeClr val="bg2"/>
                </a:solidFill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87543138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id-ID"/>
              <a:t>Berapakah persentase </a:t>
            </a:r>
            <a:br>
              <a:rPr lang="en-GB" dirty="0"/>
            </a:br>
            <a:r>
              <a:rPr lang="id-ID"/>
              <a:t>kehidupan biota laut  </a:t>
            </a:r>
            <a:br>
              <a:rPr lang="en-GB" dirty="0"/>
            </a:br>
            <a:r>
              <a:rPr lang="id-ID"/>
              <a:t>yang didukung oleh terumbu karang?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id-ID"/>
              <a:t>10 %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46C399E4-DFDF-8340-9648-819F7F9D7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ID" dirty="0"/>
              <a:t>KURANG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ID" dirty="0"/>
              <a:t>LEBIH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85662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</a:rPr>
              <a:t>25%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id-ID"/>
              <a:t>Berapakah persentase </a:t>
            </a:r>
            <a:br>
              <a:rPr lang="en-GB" dirty="0"/>
            </a:br>
            <a:r>
              <a:rPr lang="id-ID"/>
              <a:t>kehidupan biota laut  </a:t>
            </a:r>
            <a:br>
              <a:rPr lang="en-GB" dirty="0"/>
            </a:br>
            <a:r>
              <a:rPr lang="id-ID"/>
              <a:t>yang didukung oleh terumbu karang?</a:t>
            </a: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DBE9D7F5-7C27-3B4B-9959-BCC55CF20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ID" dirty="0"/>
              <a:t>LEBIH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26570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2">
            <a:extLst>
              <a:ext uri="{FF2B5EF4-FFF2-40B4-BE49-F238E27FC236}">
                <a16:creationId xmlns:a16="http://schemas.microsoft.com/office/drawing/2014/main" id="{1B1E67C8-50FD-5E45-8C06-8BE2F66F8DAB}"/>
              </a:ext>
            </a:extLst>
          </p:cNvPr>
          <p:cNvGrpSpPr/>
          <p:nvPr/>
        </p:nvGrpSpPr>
        <p:grpSpPr>
          <a:xfrm>
            <a:off x="575245" y="1150571"/>
            <a:ext cx="2520000" cy="2553096"/>
            <a:chOff x="-2" y="0"/>
            <a:chExt cx="5039999" cy="5106189"/>
          </a:xfrm>
        </p:grpSpPr>
        <p:sp>
          <p:nvSpPr>
            <p:cNvPr id="6" name="Shape 210">
              <a:extLst>
                <a:ext uri="{FF2B5EF4-FFF2-40B4-BE49-F238E27FC236}">
                  <a16:creationId xmlns:a16="http://schemas.microsoft.com/office/drawing/2014/main" id="{04AEA7F9-B615-1449-95E4-A6D718599497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7" name="Shape 211" descr="Textfeld 23">
              <a:extLst>
                <a:ext uri="{FF2B5EF4-FFF2-40B4-BE49-F238E27FC236}">
                  <a16:creationId xmlns:a16="http://schemas.microsoft.com/office/drawing/2014/main" id="{19DF4A46-6708-EF47-964D-A3DABB6326CB}"/>
                </a:ext>
              </a:extLst>
            </p:cNvPr>
            <p:cNvSpPr/>
            <p:nvPr/>
          </p:nvSpPr>
          <p:spPr>
            <a:xfrm>
              <a:off x="233738" y="66192"/>
              <a:ext cx="4517807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id-ID" sz="2400" dirty="0">
                  <a:solidFill>
                    <a:srgbClr val="2B3240"/>
                  </a:solidFill>
                </a:rPr>
                <a:t>Berapa banyak jumlah samudra yang ada?</a:t>
              </a:r>
            </a:p>
          </p:txBody>
        </p:sp>
      </p:grpSp>
      <p:sp>
        <p:nvSpPr>
          <p:cNvPr id="8" name="Title 8">
            <a:extLst>
              <a:ext uri="{FF2B5EF4-FFF2-40B4-BE49-F238E27FC236}">
                <a16:creationId xmlns:a16="http://schemas.microsoft.com/office/drawing/2014/main" id="{672E5B73-B515-F24E-B5C8-17E0039A7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</p:spTree>
    <p:extLst>
      <p:ext uri="{BB962C8B-B14F-4D97-AF65-F5344CB8AC3E}">
        <p14:creationId xmlns:p14="http://schemas.microsoft.com/office/powerpoint/2010/main" val="134044755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2">
            <a:extLst>
              <a:ext uri="{FF2B5EF4-FFF2-40B4-BE49-F238E27FC236}">
                <a16:creationId xmlns:a16="http://schemas.microsoft.com/office/drawing/2014/main" id="{1B1E67C8-50FD-5E45-8C06-8BE2F66F8DAB}"/>
              </a:ext>
            </a:extLst>
          </p:cNvPr>
          <p:cNvGrpSpPr/>
          <p:nvPr/>
        </p:nvGrpSpPr>
        <p:grpSpPr>
          <a:xfrm>
            <a:off x="575245" y="1150571"/>
            <a:ext cx="2520000" cy="2553096"/>
            <a:chOff x="-2" y="0"/>
            <a:chExt cx="5039999" cy="5106189"/>
          </a:xfrm>
        </p:grpSpPr>
        <p:sp>
          <p:nvSpPr>
            <p:cNvPr id="6" name="Shape 210">
              <a:extLst>
                <a:ext uri="{FF2B5EF4-FFF2-40B4-BE49-F238E27FC236}">
                  <a16:creationId xmlns:a16="http://schemas.microsoft.com/office/drawing/2014/main" id="{04AEA7F9-B615-1449-95E4-A6D718599497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7" name="Shape 211" descr="Textfeld 23">
              <a:extLst>
                <a:ext uri="{FF2B5EF4-FFF2-40B4-BE49-F238E27FC236}">
                  <a16:creationId xmlns:a16="http://schemas.microsoft.com/office/drawing/2014/main" id="{19DF4A46-6708-EF47-964D-A3DABB6326CB}"/>
                </a:ext>
              </a:extLst>
            </p:cNvPr>
            <p:cNvSpPr/>
            <p:nvPr/>
          </p:nvSpPr>
          <p:spPr>
            <a:xfrm>
              <a:off x="233738" y="66192"/>
              <a:ext cx="4490099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id-ID" sz="2400" dirty="0">
                  <a:solidFill>
                    <a:srgbClr val="2B3240"/>
                  </a:solidFill>
                </a:rPr>
                <a:t>Berapa banyak jumlah samudra yang ada?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DCFD285-792D-7D4E-810F-CD86312E6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952" y="983848"/>
            <a:ext cx="5874152" cy="5874152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4FFF7C6-1E03-1D45-8FAD-B09FFDA4E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</p:spTree>
    <p:extLst>
      <p:ext uri="{BB962C8B-B14F-4D97-AF65-F5344CB8AC3E}">
        <p14:creationId xmlns:p14="http://schemas.microsoft.com/office/powerpoint/2010/main" val="92613738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1F57BFEF-A1C0-904F-A552-13120F36FEDD}"/>
              </a:ext>
            </a:extLst>
          </p:cNvPr>
          <p:cNvSpPr txBox="1">
            <a:spLocks/>
          </p:cNvSpPr>
          <p:nvPr/>
        </p:nvSpPr>
        <p:spPr>
          <a:xfrm>
            <a:off x="414538" y="1575627"/>
            <a:ext cx="8026146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z="2800" dirty="0">
                <a:solidFill>
                  <a:srgbClr val="25243D"/>
                </a:solidFill>
              </a:rPr>
              <a:t>Laut tak hanya terdiri dari satu habitat saja, namun banyak habitat, sama seperti di darat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B9E857C-EFBE-FC4E-A92A-3C88271006E5}"/>
              </a:ext>
            </a:extLst>
          </p:cNvPr>
          <p:cNvSpPr/>
          <p:nvPr/>
        </p:nvSpPr>
        <p:spPr>
          <a:xfrm>
            <a:off x="4470918" y="4394401"/>
            <a:ext cx="1459832" cy="1459832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238E17-D208-A546-A1F3-AA10E050207B}"/>
              </a:ext>
            </a:extLst>
          </p:cNvPr>
          <p:cNvSpPr/>
          <p:nvPr/>
        </p:nvSpPr>
        <p:spPr>
          <a:xfrm>
            <a:off x="4470918" y="2727325"/>
            <a:ext cx="1459832" cy="1459832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1FEC22F-E51B-6743-AEBC-B11C9ADEF248}"/>
              </a:ext>
            </a:extLst>
          </p:cNvPr>
          <p:cNvSpPr/>
          <p:nvPr/>
        </p:nvSpPr>
        <p:spPr>
          <a:xfrm>
            <a:off x="449263" y="4394401"/>
            <a:ext cx="1459832" cy="1459832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B6D8736-2FCA-B540-9147-5BC028BF8DB8}"/>
              </a:ext>
            </a:extLst>
          </p:cNvPr>
          <p:cNvSpPr/>
          <p:nvPr/>
        </p:nvSpPr>
        <p:spPr>
          <a:xfrm>
            <a:off x="449263" y="2727325"/>
            <a:ext cx="1459832" cy="1459832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F0388E-24C5-F749-9D32-E21199FADA7B}"/>
              </a:ext>
            </a:extLst>
          </p:cNvPr>
          <p:cNvSpPr txBox="1"/>
          <p:nvPr/>
        </p:nvSpPr>
        <p:spPr>
          <a:xfrm>
            <a:off x="2151544" y="3248500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Laut lepas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802199-2181-BF4A-9128-6F2B016A4B7F}"/>
              </a:ext>
            </a:extLst>
          </p:cNvPr>
          <p:cNvSpPr txBox="1"/>
          <p:nvPr/>
        </p:nvSpPr>
        <p:spPr>
          <a:xfrm>
            <a:off x="2167586" y="4973026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Terumbu karang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B4CE7F-2345-D046-A9CE-25DA5BBCB8E0}"/>
              </a:ext>
            </a:extLst>
          </p:cNvPr>
          <p:cNvSpPr txBox="1"/>
          <p:nvPr/>
        </p:nvSpPr>
        <p:spPr>
          <a:xfrm>
            <a:off x="6265689" y="3280918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Pantai berbatu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B3C8D-3AC7-004D-B25F-876692C5E030}"/>
              </a:ext>
            </a:extLst>
          </p:cNvPr>
          <p:cNvSpPr txBox="1"/>
          <p:nvPr/>
        </p:nvSpPr>
        <p:spPr>
          <a:xfrm>
            <a:off x="6257668" y="4973361"/>
            <a:ext cx="26094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Padang lamun</a:t>
            </a:r>
          </a:p>
        </p:txBody>
      </p:sp>
      <p:sp>
        <p:nvSpPr>
          <p:cNvPr id="14" name="Title 8">
            <a:extLst>
              <a:ext uri="{FF2B5EF4-FFF2-40B4-BE49-F238E27FC236}">
                <a16:creationId xmlns:a16="http://schemas.microsoft.com/office/drawing/2014/main" id="{22562E6A-C6C8-944A-99D5-1E48A295E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map coral reef.jpg">
            <a:extLst>
              <a:ext uri="{FF2B5EF4-FFF2-40B4-BE49-F238E27FC236}">
                <a16:creationId xmlns:a16="http://schemas.microsoft.com/office/drawing/2014/main" id="{5A8AA67D-FFBE-9F4E-B712-B268C2ED5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1784000"/>
            <a:ext cx="91281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6">
            <a:extLst>
              <a:ext uri="{FF2B5EF4-FFF2-40B4-BE49-F238E27FC236}">
                <a16:creationId xmlns:a16="http://schemas.microsoft.com/office/drawing/2014/main" id="{8DE13B08-C6B0-D747-87F2-ECE9F2BDC933}"/>
              </a:ext>
            </a:extLst>
          </p:cNvPr>
          <p:cNvSpPr txBox="1">
            <a:spLocks/>
          </p:cNvSpPr>
          <p:nvPr/>
        </p:nvSpPr>
        <p:spPr>
          <a:xfrm>
            <a:off x="414538" y="1391144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z="2800">
                <a:solidFill>
                  <a:srgbClr val="25243D"/>
                </a:solidFill>
              </a:rPr>
              <a:t>Di manakah letak terumbu karang dunia?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C6005F96-D7F5-7544-8935-DBB46C3B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</p:spTree>
    <p:extLst>
      <p:ext uri="{BB962C8B-B14F-4D97-AF65-F5344CB8AC3E}">
        <p14:creationId xmlns:p14="http://schemas.microsoft.com/office/powerpoint/2010/main" val="356668974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id-ID" sz="1800">
                <a:solidFill>
                  <a:schemeClr val="bg2"/>
                </a:solidFill>
              </a:rPr>
              <a:t>Membayangkan diri menjadi seorang penjelajah karang</a:t>
            </a:r>
          </a:p>
          <a:p>
            <a:pPr rtl="0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id-ID" sz="1800">
                <a:solidFill>
                  <a:schemeClr val="bg2"/>
                </a:solidFill>
              </a:rPr>
              <a:t>Menyusun daftar fakta penting tentang laut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id-ID" sz="1800">
                <a:solidFill>
                  <a:schemeClr val="bg2"/>
                </a:solidFill>
              </a:rPr>
              <a:t>Mengidentifikasi ciri utama habitat karang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F8A87F4-B95F-CB44-83A3-3B9AF9AD3C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67919" y="4861330"/>
            <a:ext cx="2278653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id-ID" sz="1800">
                <a:solidFill>
                  <a:schemeClr val="bg2"/>
                </a:solidFill>
              </a:rPr>
              <a:t>Mengulas kembali tentang keajaiban terumbu karang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88428" y="2743264"/>
            <a:ext cx="2633897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id-ID" sz="1800" dirty="0">
                <a:solidFill>
                  <a:schemeClr val="bg2"/>
                </a:solidFill>
              </a:rPr>
              <a:t>Menggunakan lagu dan tarian untuk mengingat isyarat menyelam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529327" cy="359903"/>
          </a:xfrm>
        </p:spPr>
        <p:txBody>
          <a:bodyPr rtlCol="0"/>
          <a:lstStyle/>
          <a:p>
            <a:pPr rtl="0"/>
            <a:r>
              <a:rPr lang="id-ID" sz="3400" dirty="0"/>
              <a:t>Tujuan Pembelajaran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map coral reef.jpg">
            <a:extLst>
              <a:ext uri="{FF2B5EF4-FFF2-40B4-BE49-F238E27FC236}">
                <a16:creationId xmlns:a16="http://schemas.microsoft.com/office/drawing/2014/main" id="{5A8AA67D-FFBE-9F4E-B712-B268C2ED5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1784000"/>
            <a:ext cx="91281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67FB7776-88E1-8842-8743-CED9E33937E5}"/>
              </a:ext>
            </a:extLst>
          </p:cNvPr>
          <p:cNvSpPr txBox="1">
            <a:spLocks/>
          </p:cNvSpPr>
          <p:nvPr/>
        </p:nvSpPr>
        <p:spPr>
          <a:xfrm>
            <a:off x="414538" y="1239091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z="2800">
                <a:solidFill>
                  <a:srgbClr val="25243D"/>
                </a:solidFill>
              </a:rPr>
              <a:t>Catlin Seaview Survey mengawali penelitian pertamanya di Terumbu Karang Great Barrier Reef...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DEDFF20-A62C-5F43-BCCC-A45142303777}"/>
              </a:ext>
            </a:extLst>
          </p:cNvPr>
          <p:cNvSpPr/>
          <p:nvPr/>
        </p:nvSpPr>
        <p:spPr>
          <a:xfrm>
            <a:off x="4059943" y="4539916"/>
            <a:ext cx="409074" cy="409074"/>
          </a:xfrm>
          <a:prstGeom prst="ellipse">
            <a:avLst/>
          </a:prstGeom>
          <a:noFill/>
          <a:ln w="38100" cap="flat">
            <a:solidFill>
              <a:srgbClr val="25243D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C58B68-D624-9D4A-AFF5-9DDA3118F241}"/>
              </a:ext>
            </a:extLst>
          </p:cNvPr>
          <p:cNvCxnSpPr>
            <a:stCxn id="6" idx="7"/>
          </p:cNvCxnSpPr>
          <p:nvPr/>
        </p:nvCxnSpPr>
        <p:spPr>
          <a:xfrm flipV="1">
            <a:off x="4409109" y="3104147"/>
            <a:ext cx="1657900" cy="1495677"/>
          </a:xfrm>
          <a:prstGeom prst="line">
            <a:avLst/>
          </a:prstGeom>
          <a:noFill/>
          <a:ln w="38100" cap="flat">
            <a:solidFill>
              <a:srgbClr val="25243D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0" name="Content Placeholder 1">
            <a:extLst>
              <a:ext uri="{FF2B5EF4-FFF2-40B4-BE49-F238E27FC236}">
                <a16:creationId xmlns:a16="http://schemas.microsoft.com/office/drawing/2014/main" id="{163E81CA-0149-514C-AE7A-7831B66E7A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67009" y="2149544"/>
            <a:ext cx="2806880" cy="3951872"/>
          </a:xfrm>
          <a:prstGeom prst="rect">
            <a:avLst/>
          </a:prstGeom>
        </p:spPr>
      </p:pic>
      <p:sp>
        <p:nvSpPr>
          <p:cNvPr id="11" name="Title 8">
            <a:extLst>
              <a:ext uri="{FF2B5EF4-FFF2-40B4-BE49-F238E27FC236}">
                <a16:creationId xmlns:a16="http://schemas.microsoft.com/office/drawing/2014/main" id="{A5FA3F99-4B50-E04B-BB90-1F7487E14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</p:spTree>
    <p:extLst>
      <p:ext uri="{BB962C8B-B14F-4D97-AF65-F5344CB8AC3E}">
        <p14:creationId xmlns:p14="http://schemas.microsoft.com/office/powerpoint/2010/main" val="373934734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CB71BA0-395C-2C42-BF05-853887A35B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75450"/>
          </a:xfrm>
          <a:prstGeom prst="rect">
            <a:avLst/>
          </a:prstGeom>
        </p:spPr>
      </p:pic>
      <p:grpSp>
        <p:nvGrpSpPr>
          <p:cNvPr id="6" name="Group 212">
            <a:extLst>
              <a:ext uri="{FF2B5EF4-FFF2-40B4-BE49-F238E27FC236}">
                <a16:creationId xmlns:a16="http://schemas.microsoft.com/office/drawing/2014/main" id="{861420CE-5DC9-2449-AF9C-E56D4678CDB8}"/>
              </a:ext>
            </a:extLst>
          </p:cNvPr>
          <p:cNvGrpSpPr/>
          <p:nvPr/>
        </p:nvGrpSpPr>
        <p:grpSpPr>
          <a:xfrm flipH="1">
            <a:off x="6845933" y="1364658"/>
            <a:ext cx="2209834" cy="2238856"/>
            <a:chOff x="-2" y="0"/>
            <a:chExt cx="5039999" cy="5106189"/>
          </a:xfrm>
        </p:grpSpPr>
        <p:sp>
          <p:nvSpPr>
            <p:cNvPr id="7" name="Shape 210">
              <a:extLst>
                <a:ext uri="{FF2B5EF4-FFF2-40B4-BE49-F238E27FC236}">
                  <a16:creationId xmlns:a16="http://schemas.microsoft.com/office/drawing/2014/main" id="{3B404098-4266-E44C-B9E1-98A52156B0B0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8" name="Shape 211" descr="Textfeld 23">
              <a:extLst>
                <a:ext uri="{FF2B5EF4-FFF2-40B4-BE49-F238E27FC236}">
                  <a16:creationId xmlns:a16="http://schemas.microsoft.com/office/drawing/2014/main" id="{C7BAF2F4-8845-F04D-9548-B54D52746ADC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lang="en-US" sz="2400" dirty="0">
                <a:solidFill>
                  <a:srgbClr val="2B3240"/>
                </a:solidFill>
              </a:endParaRPr>
            </a:p>
          </p:txBody>
        </p:sp>
      </p:grpSp>
      <p:grpSp>
        <p:nvGrpSpPr>
          <p:cNvPr id="9" name="Group 212">
            <a:extLst>
              <a:ext uri="{FF2B5EF4-FFF2-40B4-BE49-F238E27FC236}">
                <a16:creationId xmlns:a16="http://schemas.microsoft.com/office/drawing/2014/main" id="{C677ACF5-69E0-764F-A762-D4FA8555717C}"/>
              </a:ext>
            </a:extLst>
          </p:cNvPr>
          <p:cNvGrpSpPr/>
          <p:nvPr/>
        </p:nvGrpSpPr>
        <p:grpSpPr>
          <a:xfrm>
            <a:off x="416385" y="3143413"/>
            <a:ext cx="2655840" cy="2690720"/>
            <a:chOff x="775367" y="7687"/>
            <a:chExt cx="5039999" cy="5106189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FDCE1D9D-61CE-5047-9604-7AE0ACEB65C9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207C3154-B132-D24A-8A76-1D472BB51604}"/>
                </a:ext>
              </a:extLst>
            </p:cNvPr>
            <p:cNvSpPr/>
            <p:nvPr/>
          </p:nvSpPr>
          <p:spPr>
            <a:xfrm>
              <a:off x="1009104" y="73879"/>
              <a:ext cx="4806262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id-ID" sz="1600" dirty="0">
                  <a:solidFill>
                    <a:schemeClr val="bg2"/>
                  </a:solidFill>
                </a:rPr>
                <a:t>Artinya para ilmuwan bisa mendapatkan  </a:t>
              </a:r>
              <a:br>
                <a:rPr lang="en-US" sz="1600" dirty="0">
                  <a:solidFill>
                    <a:schemeClr val="bg2"/>
                  </a:solidFill>
                </a:rPr>
              </a:br>
              <a:r>
                <a:rPr lang="id-ID" sz="1600" dirty="0">
                  <a:solidFill>
                    <a:schemeClr val="bg2"/>
                  </a:solidFill>
                </a:rPr>
                <a:t>lebih banyak informasi tentang kesehatan terumbu karang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9C9A493-9336-5844-9C8E-2552950DA6A1}"/>
              </a:ext>
            </a:extLst>
          </p:cNvPr>
          <p:cNvSpPr txBox="1"/>
          <p:nvPr/>
        </p:nvSpPr>
        <p:spPr>
          <a:xfrm>
            <a:off x="7080974" y="1467546"/>
            <a:ext cx="1739752" cy="20621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Ekspedisi ini menggunakan kamera bawah laut khusus untuk mengambil gambar terumbu</a:t>
            </a: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2841D7-C0FD-0F47-BD96-774B77FE1A6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61" y="935458"/>
            <a:ext cx="8210277" cy="5528253"/>
          </a:xfrm>
          <a:prstGeom prst="rect">
            <a:avLst/>
          </a:prstGeom>
        </p:spPr>
      </p:pic>
      <p:grpSp>
        <p:nvGrpSpPr>
          <p:cNvPr id="18" name="Group 212">
            <a:extLst>
              <a:ext uri="{FF2B5EF4-FFF2-40B4-BE49-F238E27FC236}">
                <a16:creationId xmlns:a16="http://schemas.microsoft.com/office/drawing/2014/main" id="{F24383EF-20B6-9A43-A409-E598053E1107}"/>
              </a:ext>
            </a:extLst>
          </p:cNvPr>
          <p:cNvGrpSpPr/>
          <p:nvPr/>
        </p:nvGrpSpPr>
        <p:grpSpPr>
          <a:xfrm>
            <a:off x="247943" y="2557876"/>
            <a:ext cx="2655840" cy="2714997"/>
            <a:chOff x="775367" y="7687"/>
            <a:chExt cx="5039999" cy="5152259"/>
          </a:xfrm>
        </p:grpSpPr>
        <p:sp>
          <p:nvSpPr>
            <p:cNvPr id="19" name="Shape 210">
              <a:extLst>
                <a:ext uri="{FF2B5EF4-FFF2-40B4-BE49-F238E27FC236}">
                  <a16:creationId xmlns:a16="http://schemas.microsoft.com/office/drawing/2014/main" id="{6A6F07BE-7B56-A742-986C-9787F6BB0C8B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0" name="Shape 211" descr="Textfeld 23">
              <a:extLst>
                <a:ext uri="{FF2B5EF4-FFF2-40B4-BE49-F238E27FC236}">
                  <a16:creationId xmlns:a16="http://schemas.microsoft.com/office/drawing/2014/main" id="{4234853B-4E0F-D648-A992-2C0895C272F8}"/>
                </a:ext>
              </a:extLst>
            </p:cNvPr>
            <p:cNvSpPr/>
            <p:nvPr/>
          </p:nvSpPr>
          <p:spPr>
            <a:xfrm>
              <a:off x="1224208" y="119949"/>
              <a:ext cx="4197092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id-ID" sz="2000">
                  <a:solidFill>
                    <a:schemeClr val="bg2"/>
                  </a:solidFill>
                </a:rPr>
                <a:t>Gambar foto hasil survei kemudian saling digabungkan</a:t>
              </a:r>
            </a:p>
          </p:txBody>
        </p:sp>
      </p:grpSp>
      <p:grpSp>
        <p:nvGrpSpPr>
          <p:cNvPr id="21" name="Group 212">
            <a:extLst>
              <a:ext uri="{FF2B5EF4-FFF2-40B4-BE49-F238E27FC236}">
                <a16:creationId xmlns:a16="http://schemas.microsoft.com/office/drawing/2014/main" id="{95D27DA6-6E76-7345-9741-95507271C25A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6240219" y="1364657"/>
            <a:ext cx="2815548" cy="2852525"/>
            <a:chOff x="-2" y="0"/>
            <a:chExt cx="5039999" cy="5106189"/>
          </a:xfrm>
        </p:grpSpPr>
        <p:sp>
          <p:nvSpPr>
            <p:cNvPr id="22" name="Shape 210">
              <a:extLst>
                <a:ext uri="{FF2B5EF4-FFF2-40B4-BE49-F238E27FC236}">
                  <a16:creationId xmlns:a16="http://schemas.microsoft.com/office/drawing/2014/main" id="{FB8047B5-9C8B-2A4F-BAB4-E85A208A322D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3" name="Shape 211" descr="Textfeld 23">
              <a:extLst>
                <a:ext uri="{FF2B5EF4-FFF2-40B4-BE49-F238E27FC236}">
                  <a16:creationId xmlns:a16="http://schemas.microsoft.com/office/drawing/2014/main" id="{DD667A5F-1B32-3C49-97DA-0C180DB7FDA6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lang="en-US" sz="2400" dirty="0">
                <a:solidFill>
                  <a:srgbClr val="2B3240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B31464C-22DB-3949-827B-356C8CD98725}"/>
              </a:ext>
            </a:extLst>
          </p:cNvPr>
          <p:cNvSpPr txBox="1"/>
          <p:nvPr/>
        </p:nvSpPr>
        <p:spPr>
          <a:xfrm>
            <a:off x="6509659" y="1819213"/>
            <a:ext cx="2256372" cy="1477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Penggabungan </a:t>
            </a:r>
            <a:r>
              <a:rPr lang="id-ID" sz="18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360° gambar foto ini dapat digunakan oleh siapa pun untuk menyelam menuju terumbu secara virtual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25" name="Title 8">
            <a:extLst>
              <a:ext uri="{FF2B5EF4-FFF2-40B4-BE49-F238E27FC236}">
                <a16:creationId xmlns:a16="http://schemas.microsoft.com/office/drawing/2014/main" id="{52171814-404A-B54C-BBB8-9D187E216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</p:spTree>
    <p:extLst>
      <p:ext uri="{BB962C8B-B14F-4D97-AF65-F5344CB8AC3E}">
        <p14:creationId xmlns:p14="http://schemas.microsoft.com/office/powerpoint/2010/main" val="362310115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1688E21-2077-814A-8462-C6F19FC583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57567" cy="6858000"/>
          </a:xfrm>
          <a:prstGeom prst="rect">
            <a:avLst/>
          </a:prstGeom>
        </p:spPr>
      </p:pic>
      <p:grpSp>
        <p:nvGrpSpPr>
          <p:cNvPr id="18" name="Group 212">
            <a:extLst>
              <a:ext uri="{FF2B5EF4-FFF2-40B4-BE49-F238E27FC236}">
                <a16:creationId xmlns:a16="http://schemas.microsoft.com/office/drawing/2014/main" id="{F34C580F-3772-6141-A839-C80AD83861E6}"/>
              </a:ext>
            </a:extLst>
          </p:cNvPr>
          <p:cNvGrpSpPr/>
          <p:nvPr/>
        </p:nvGrpSpPr>
        <p:grpSpPr>
          <a:xfrm>
            <a:off x="1922942" y="1211310"/>
            <a:ext cx="2655840" cy="2655840"/>
            <a:chOff x="775367" y="7687"/>
            <a:chExt cx="5039999" cy="5039997"/>
          </a:xfrm>
        </p:grpSpPr>
        <p:sp>
          <p:nvSpPr>
            <p:cNvPr id="19" name="Shape 210">
              <a:extLst>
                <a:ext uri="{FF2B5EF4-FFF2-40B4-BE49-F238E27FC236}">
                  <a16:creationId xmlns:a16="http://schemas.microsoft.com/office/drawing/2014/main" id="{ADA99E74-1E5A-9B44-8017-B925A4F5E504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0" name="Shape 211" descr="Textfeld 23">
              <a:extLst>
                <a:ext uri="{FF2B5EF4-FFF2-40B4-BE49-F238E27FC236}">
                  <a16:creationId xmlns:a16="http://schemas.microsoft.com/office/drawing/2014/main" id="{996E3B4F-64B6-C24C-A387-3A9B5C858D93}"/>
                </a:ext>
              </a:extLst>
            </p:cNvPr>
            <p:cNvSpPr/>
            <p:nvPr/>
          </p:nvSpPr>
          <p:spPr>
            <a:xfrm>
              <a:off x="1566461" y="218233"/>
              <a:ext cx="3457809" cy="47485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id-ID" sz="1900" dirty="0">
                  <a:solidFill>
                    <a:schemeClr val="bg2"/>
                  </a:solidFill>
                </a:rPr>
                <a:t>Menurut kalian masalah apa saja yang kemungkinan dihadapi oleh tim ketika bekerja di bawah air?</a:t>
              </a:r>
            </a:p>
          </p:txBody>
        </p:sp>
      </p:grp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A8DE4C51-653C-794D-A828-DD03730BE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</p:spTree>
    <p:extLst>
      <p:ext uri="{BB962C8B-B14F-4D97-AF65-F5344CB8AC3E}">
        <p14:creationId xmlns:p14="http://schemas.microsoft.com/office/powerpoint/2010/main" val="408998725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857A-3EEE-0042-A98F-8B106FAFF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8BE98-600F-DC4E-AC05-54DADCEF8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Isyarat menyelam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8E9B7A-2558-E848-9536-D77AC4CE7DBF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EDC486F-EB19-154B-94E2-185E5BE68A7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AE25A97-59B0-C742-B8DB-20D6CCE8B82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101AF5E-2374-2F46-BDE8-5114B5B67AE3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6C3E2F6-5A64-5D49-A4D1-80405A8D4F7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0EB90C8-959F-A94E-BD21-0CCAA74A2BD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7" name="TextBox 6">
              <a:hlinkClick r:id="rId2"/>
              <a:extLst>
                <a:ext uri="{FF2B5EF4-FFF2-40B4-BE49-F238E27FC236}">
                  <a16:creationId xmlns:a16="http://schemas.microsoft.com/office/drawing/2014/main" id="{54123D99-3576-0743-B15C-068565692D7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LIHAT VIDEO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0FBC283-FC84-D043-95D2-B83F13D6634E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4" name="Picture 13" descr="A picture containing sport, person, racket, holding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0FA240C-7101-6449-81E2-64F9657AF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480959" cy="421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1385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A3A6D622-D353-5B4E-A80D-96B53DE3AE63}"/>
              </a:ext>
            </a:extLst>
          </p:cNvPr>
          <p:cNvSpPr txBox="1">
            <a:spLocks/>
          </p:cNvSpPr>
          <p:nvPr/>
        </p:nvSpPr>
        <p:spPr>
          <a:xfrm>
            <a:off x="413745" y="1559590"/>
            <a:ext cx="8453164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z="2000" dirty="0">
                <a:solidFill>
                  <a:srgbClr val="25243D"/>
                </a:solidFill>
              </a:rPr>
              <a:t>Salah satu masalah yang dihadapi oleh para ilmuwan ketika mereka bekerja di bawah air adalah tak bisa saling berbicara. </a:t>
            </a:r>
            <a:br>
              <a:rPr lang="en-GB" sz="2000" dirty="0">
                <a:solidFill>
                  <a:srgbClr val="25243D"/>
                </a:solidFill>
              </a:rPr>
            </a:br>
            <a:r>
              <a:rPr lang="id-ID" sz="2000" dirty="0">
                <a:solidFill>
                  <a:srgbClr val="25243D"/>
                </a:solidFill>
              </a:rPr>
              <a:t>Dapatkah kalian mencoba ‘isyarat menyelam’ yang mereka lakukan? </a:t>
            </a:r>
            <a:br>
              <a:rPr lang="en-GB" sz="2000" dirty="0">
                <a:solidFill>
                  <a:srgbClr val="25243D"/>
                </a:solidFill>
              </a:rPr>
            </a:br>
            <a:r>
              <a:rPr lang="id-ID" sz="2000" dirty="0">
                <a:solidFill>
                  <a:srgbClr val="25243D"/>
                </a:solidFill>
              </a:rPr>
              <a:t>Mungkin kalian dapat menggunakannya saat penyelaman virtual tanpa bersuara...</a:t>
            </a:r>
            <a:endParaRPr lang="en-GB" sz="2000" dirty="0">
              <a:solidFill>
                <a:srgbClr val="25243D"/>
              </a:solidFill>
            </a:endParaRPr>
          </a:p>
        </p:txBody>
      </p:sp>
      <p:pic>
        <p:nvPicPr>
          <p:cNvPr id="6" name="PDFMPublisherDummyRect6" descr="120px-Dive_hand_signal_Slow_down">
            <a:extLst>
              <a:ext uri="{FF2B5EF4-FFF2-40B4-BE49-F238E27FC236}">
                <a16:creationId xmlns:a16="http://schemas.microsoft.com/office/drawing/2014/main" id="{A9805A6A-14DD-3147-9AD3-54F81DDB3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289" y="4636342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DFMPublisherDummyRect5" descr="120px-Dive_hand_signal_Which_Way">
            <a:extLst>
              <a:ext uri="{FF2B5EF4-FFF2-40B4-BE49-F238E27FC236}">
                <a16:creationId xmlns:a16="http://schemas.microsoft.com/office/drawing/2014/main" id="{D677EFFB-ECD7-8240-8459-98D9E658F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051" y="4636342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DFMPublisherDummyRect4" descr="120px-Dive_hand_signal_Stop">
            <a:extLst>
              <a:ext uri="{FF2B5EF4-FFF2-40B4-BE49-F238E27FC236}">
                <a16:creationId xmlns:a16="http://schemas.microsoft.com/office/drawing/2014/main" id="{5B5CEC9C-19BE-A24C-B4DA-7351E40A2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4" y="4636342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DFMPublisherDummyRect3" descr="120px-Dive_hand_signal_Turn_Around">
            <a:extLst>
              <a:ext uri="{FF2B5EF4-FFF2-40B4-BE49-F238E27FC236}">
                <a16:creationId xmlns:a16="http://schemas.microsoft.com/office/drawing/2014/main" id="{E97ECE9E-CC3C-0746-B176-455E552A8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289" y="2743203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DFMPublisherDummyRect2" descr="120px-Dive_hand_signal_Descend">
            <a:extLst>
              <a:ext uri="{FF2B5EF4-FFF2-40B4-BE49-F238E27FC236}">
                <a16:creationId xmlns:a16="http://schemas.microsoft.com/office/drawing/2014/main" id="{AF6F9788-2434-BC42-B474-4285CE741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051" y="2743203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DFMPublisherDummyRect1" descr="120px-Dive_hand_signal_Ascend">
            <a:extLst>
              <a:ext uri="{FF2B5EF4-FFF2-40B4-BE49-F238E27FC236}">
                <a16:creationId xmlns:a16="http://schemas.microsoft.com/office/drawing/2014/main" id="{F361EDD0-10CE-C44E-BB33-175ACB49F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4" y="2743203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5">
            <a:extLst>
              <a:ext uri="{FF2B5EF4-FFF2-40B4-BE49-F238E27FC236}">
                <a16:creationId xmlns:a16="http://schemas.microsoft.com/office/drawing/2014/main" id="{90A00CF6-77B3-F246-8798-D7C9229B4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4" y="2743203"/>
            <a:ext cx="1216162" cy="121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13" name="Picture 9" descr="120px-Dive_hand_signal_Time_up">
            <a:extLst>
              <a:ext uri="{FF2B5EF4-FFF2-40B4-BE49-F238E27FC236}">
                <a16:creationId xmlns:a16="http://schemas.microsoft.com/office/drawing/2014/main" id="{843F45EC-BD9A-5E43-A00A-FE4A03F57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4" y="4636342"/>
            <a:ext cx="12161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120px-Dive_hand_signal_Not_Right">
            <a:extLst>
              <a:ext uri="{FF2B5EF4-FFF2-40B4-BE49-F238E27FC236}">
                <a16:creationId xmlns:a16="http://schemas.microsoft.com/office/drawing/2014/main" id="{F3605F2D-5140-BB4D-A304-2B1829D81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0301" y="2743203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">
            <a:extLst>
              <a:ext uri="{FF2B5EF4-FFF2-40B4-BE49-F238E27FC236}">
                <a16:creationId xmlns:a16="http://schemas.microsoft.com/office/drawing/2014/main" id="{D09EA34A-F054-A64C-B9F5-8058ABE7E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4075062"/>
            <a:ext cx="11430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12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Naik </a:t>
            </a:r>
            <a:br>
              <a:rPr lang="en-GB" sz="1200" b="1" dirty="0">
                <a:solidFill>
                  <a:srgbClr val="25243D"/>
                </a:solidFill>
                <a:latin typeface="Century Gothic" panose="020B0502020202020204" pitchFamily="34" charset="0"/>
              </a:rPr>
            </a:br>
            <a:r>
              <a:rPr lang="id-ID" sz="12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(ke atas)</a:t>
            </a:r>
          </a:p>
        </p:txBody>
      </p:sp>
      <p:sp>
        <p:nvSpPr>
          <p:cNvPr id="16" name="TextBox 28">
            <a:extLst>
              <a:ext uri="{FF2B5EF4-FFF2-40B4-BE49-F238E27FC236}">
                <a16:creationId xmlns:a16="http://schemas.microsoft.com/office/drawing/2014/main" id="{B16C3FA2-A9BD-904E-B5BC-F22623568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8051" y="4075062"/>
            <a:ext cx="12173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12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Turun </a:t>
            </a:r>
            <a:br>
              <a:rPr lang="en-GB" sz="1200" b="1" dirty="0">
                <a:solidFill>
                  <a:srgbClr val="25243D"/>
                </a:solidFill>
                <a:latin typeface="Century Gothic" panose="020B0502020202020204" pitchFamily="34" charset="0"/>
              </a:rPr>
            </a:br>
            <a:r>
              <a:rPr lang="id-ID" sz="12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(ke bawah)</a:t>
            </a:r>
          </a:p>
        </p:txBody>
      </p:sp>
      <p:sp>
        <p:nvSpPr>
          <p:cNvPr id="17" name="TextBox 29">
            <a:extLst>
              <a:ext uri="{FF2B5EF4-FFF2-40B4-BE49-F238E27FC236}">
                <a16:creationId xmlns:a16="http://schemas.microsoft.com/office/drawing/2014/main" id="{681BAB3C-2F7E-5044-BF32-AE19F4BFB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1763" y="4075062"/>
            <a:ext cx="12173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1200" b="1">
                <a:solidFill>
                  <a:srgbClr val="25243D"/>
                </a:solidFill>
                <a:latin typeface="Century Gothic" panose="020B0502020202020204" pitchFamily="34" charset="0"/>
              </a:rPr>
              <a:t>Berputar</a:t>
            </a:r>
          </a:p>
        </p:txBody>
      </p:sp>
      <p:sp>
        <p:nvSpPr>
          <p:cNvPr id="18" name="TextBox 30">
            <a:extLst>
              <a:ext uri="{FF2B5EF4-FFF2-40B4-BE49-F238E27FC236}">
                <a16:creationId xmlns:a16="http://schemas.microsoft.com/office/drawing/2014/main" id="{90A16DA6-EEB3-4841-AEBF-FC21AE522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7686" y="4075062"/>
            <a:ext cx="20770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12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Apa kau baik-baik saja? </a:t>
            </a:r>
            <a:br>
              <a:rPr lang="en-GB" sz="1200" b="1" dirty="0">
                <a:solidFill>
                  <a:srgbClr val="25243D"/>
                </a:solidFill>
                <a:latin typeface="Century Gothic" panose="020B0502020202020204" pitchFamily="34" charset="0"/>
              </a:rPr>
            </a:br>
            <a:r>
              <a:rPr lang="id-ID" sz="12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Saya baik-baik saja</a:t>
            </a:r>
          </a:p>
        </p:txBody>
      </p:sp>
      <p:sp>
        <p:nvSpPr>
          <p:cNvPr id="19" name="TextBox 31">
            <a:extLst>
              <a:ext uri="{FF2B5EF4-FFF2-40B4-BE49-F238E27FC236}">
                <a16:creationId xmlns:a16="http://schemas.microsoft.com/office/drawing/2014/main" id="{DC8FE94E-AA2F-624F-8FB5-96F9DFE9C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0301" y="4075062"/>
            <a:ext cx="1217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1200" b="1">
                <a:solidFill>
                  <a:srgbClr val="25243D"/>
                </a:solidFill>
                <a:latin typeface="Century Gothic" panose="020B0502020202020204" pitchFamily="34" charset="0"/>
              </a:rPr>
              <a:t>Ada masalah</a:t>
            </a:r>
          </a:p>
        </p:txBody>
      </p:sp>
      <p:sp>
        <p:nvSpPr>
          <p:cNvPr id="20" name="TextBox 32">
            <a:extLst>
              <a:ext uri="{FF2B5EF4-FFF2-40B4-BE49-F238E27FC236}">
                <a16:creationId xmlns:a16="http://schemas.microsoft.com/office/drawing/2014/main" id="{584F36E1-1DED-3742-AC35-E89EE3F24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4" y="5943750"/>
            <a:ext cx="1217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1200" b="1">
                <a:solidFill>
                  <a:srgbClr val="25243D"/>
                </a:solidFill>
                <a:latin typeface="Century Gothic" panose="020B0502020202020204" pitchFamily="34" charset="0"/>
              </a:rPr>
              <a:t>Berhenti!</a:t>
            </a:r>
          </a:p>
        </p:txBody>
      </p:sp>
      <p:sp>
        <p:nvSpPr>
          <p:cNvPr id="21" name="TextBox 33">
            <a:extLst>
              <a:ext uri="{FF2B5EF4-FFF2-40B4-BE49-F238E27FC236}">
                <a16:creationId xmlns:a16="http://schemas.microsoft.com/office/drawing/2014/main" id="{959F3A5E-381E-E54E-BCAB-2C736D1EC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8051" y="5943750"/>
            <a:ext cx="12173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1200" b="1">
                <a:solidFill>
                  <a:srgbClr val="25243D"/>
                </a:solidFill>
                <a:latin typeface="Century Gothic" panose="020B0502020202020204" pitchFamily="34" charset="0"/>
              </a:rPr>
              <a:t>Ke arah manakah?</a:t>
            </a:r>
          </a:p>
        </p:txBody>
      </p:sp>
      <p:sp>
        <p:nvSpPr>
          <p:cNvPr id="22" name="TextBox 34">
            <a:extLst>
              <a:ext uri="{FF2B5EF4-FFF2-40B4-BE49-F238E27FC236}">
                <a16:creationId xmlns:a16="http://schemas.microsoft.com/office/drawing/2014/main" id="{A1567A40-904E-5C46-A1BB-628E56462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1763" y="5943750"/>
            <a:ext cx="12173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1200" b="1">
                <a:solidFill>
                  <a:srgbClr val="25243D"/>
                </a:solidFill>
                <a:latin typeface="Century Gothic" panose="020B0502020202020204" pitchFamily="34" charset="0"/>
              </a:rPr>
              <a:t>Tenang, pelan-pelan, sabar</a:t>
            </a:r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id="{488D3FDF-6141-0248-A6A1-F17223126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3892" y="5943750"/>
            <a:ext cx="13825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id-ID" sz="12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Saatnya untuk kembali</a:t>
            </a:r>
          </a:p>
        </p:txBody>
      </p:sp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</p:spTree>
    <p:extLst>
      <p:ext uri="{BB962C8B-B14F-4D97-AF65-F5344CB8AC3E}">
        <p14:creationId xmlns:p14="http://schemas.microsoft.com/office/powerpoint/2010/main" val="125109521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A693-E132-C941-9903-638321221B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170" y="1015404"/>
            <a:ext cx="6369157" cy="650074"/>
          </a:xfrm>
        </p:spPr>
        <p:txBody>
          <a:bodyPr rtlCol="0"/>
          <a:lstStyle/>
          <a:p>
            <a:pPr rtl="0"/>
            <a:r>
              <a:rPr lang="id-ID" sz="2150" dirty="0"/>
              <a:t>Terumbu Agincourt Reef di Peta Google Maps</a:t>
            </a:r>
          </a:p>
        </p:txBody>
      </p:sp>
      <p:pic>
        <p:nvPicPr>
          <p:cNvPr id="5" name="Picture 4" descr="A picture containing outdoor, reef, sign, sitting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657D50E-C935-CF4B-BBF4-0F31516F3D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" t="2166" r="32189" b="2214"/>
          <a:stretch/>
        </p:blipFill>
        <p:spPr>
          <a:xfrm>
            <a:off x="364152" y="1642684"/>
            <a:ext cx="7153898" cy="4318277"/>
          </a:xfrm>
          <a:prstGeom prst="rect">
            <a:avLst/>
          </a:prstGeom>
        </p:spPr>
      </p:pic>
      <p:sp>
        <p:nvSpPr>
          <p:cNvPr id="6" name="Title 8">
            <a:extLst>
              <a:ext uri="{FF2B5EF4-FFF2-40B4-BE49-F238E27FC236}">
                <a16:creationId xmlns:a16="http://schemas.microsoft.com/office/drawing/2014/main" id="{E8488BE3-382C-A04B-88F8-63621EB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2C2E68-1D37-614C-8F7F-379EF25104D6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B8C7ABF-DB58-EB44-8670-D5BF23DAECE1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E740ED4-7455-2542-A3F0-1EB436DAD2D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A12D9984-C708-D945-A4A9-B504BEF2764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FBB12DD6-79C3-D448-8C38-3C3757AD55DE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DAFBF650-D276-C240-81D2-CF3E17B55F27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16D549E-8BAF-2A42-BD76-43B2CF7E454E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0" name="TextBox 9">
              <a:hlinkClick r:id="rId2"/>
              <a:extLst>
                <a:ext uri="{FF2B5EF4-FFF2-40B4-BE49-F238E27FC236}">
                  <a16:creationId xmlns:a16="http://schemas.microsoft.com/office/drawing/2014/main" id="{8FCFDCF6-63D8-D94F-843D-2CAA92C04899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LIHAT GALERI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4772551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52400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Sekarang lengkapi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catatan penyelaman kalian: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Jelaskan apa yang telah kalian lihat dan bagaimana perasaan kalian saat pertama kali melakukan </a:t>
            </a:r>
            <a:r>
              <a:rPr lang="id-ID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penyelaman</a:t>
            </a: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virtual ini.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Kata apa sajakah </a:t>
            </a:r>
            <a:r>
              <a:rPr lang="id-ID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yang dapat kalian gunakan untuk mendeskripsikan habitat karang</a:t>
            </a: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? 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1" y="1340629"/>
            <a:ext cx="3604045" cy="5069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83556" y="1524000"/>
            <a:ext cx="90488" cy="145256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F67AB-69CC-E94A-9EB7-6768888CC863}"/>
              </a:ext>
            </a:extLst>
          </p:cNvPr>
          <p:cNvSpPr txBox="1"/>
          <p:nvPr/>
        </p:nvSpPr>
        <p:spPr>
          <a:xfrm>
            <a:off x="449263" y="2222500"/>
            <a:ext cx="133203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id-ID" sz="1800" u="sng">
                <a:solidFill>
                  <a:srgbClr val="25243D"/>
                </a:solidFill>
                <a:latin typeface="Century Gothic Bold"/>
              </a:rPr>
              <a:t>Slide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7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8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13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0F8B-D8CF-A04F-8363-CEAF4998E430}"/>
              </a:ext>
            </a:extLst>
          </p:cNvPr>
          <p:cNvSpPr txBox="1"/>
          <p:nvPr/>
        </p:nvSpPr>
        <p:spPr>
          <a:xfrm>
            <a:off x="1857840" y="2226154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u="sng">
                <a:solidFill>
                  <a:srgbClr val="25243D"/>
                </a:solidFill>
                <a:latin typeface="Century Gothic Bold"/>
              </a:rPr>
              <a:t>Gambar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Pantai berbatu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Laut lepas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Padang lamun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Peta terumbu karang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Peta terumbu karang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Isyarat menyelam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BD340-8BCD-7548-8415-F226A157AADD}"/>
              </a:ext>
            </a:extLst>
          </p:cNvPr>
          <p:cNvSpPr txBox="1"/>
          <p:nvPr/>
        </p:nvSpPr>
        <p:spPr>
          <a:xfrm>
            <a:off x="4554538" y="2222500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u="sng">
                <a:solidFill>
                  <a:srgbClr val="25243D"/>
                </a:solidFill>
                <a:latin typeface="Century Gothic Bold"/>
              </a:rPr>
              <a:t>Kredit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Mark Nightingale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Encounter Edu</a:t>
            </a:r>
            <a:endParaRPr lang="en-US" sz="1400" dirty="0">
              <a:solidFill>
                <a:srgbClr val="25243D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Peter Southwood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id-ID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Gambar dan foto lainnya </a:t>
            </a:r>
            <a:r>
              <a:rPr lang="id-ID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id-ID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857A-3EEE-0042-A98F-8B106FAFF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8BE98-600F-DC4E-AC05-54DADCEF8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Menuju Laut Lepas</a:t>
            </a:r>
          </a:p>
        </p:txBody>
      </p:sp>
      <p:pic>
        <p:nvPicPr>
          <p:cNvPr id="4" name="Picture 3" descr="A picture containing sport, swimming, dark, ma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CC76E65-55A8-3F40-930E-B528EC19D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480959" cy="419749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B8E9B7A-2558-E848-9536-D77AC4CE7DBF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EDC486F-EB19-154B-94E2-185E5BE68A7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AE25A97-59B0-C742-B8DB-20D6CCE8B82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101AF5E-2374-2F46-BDE8-5114B5B67AE3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6C3E2F6-5A64-5D49-A4D1-80405A8D4F7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0EB90C8-959F-A94E-BD21-0CCAA74A2BD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7" name="TextBox 6">
              <a:hlinkClick r:id="rId2"/>
              <a:extLst>
                <a:ext uri="{FF2B5EF4-FFF2-40B4-BE49-F238E27FC236}">
                  <a16:creationId xmlns:a16="http://schemas.microsoft.com/office/drawing/2014/main" id="{54123D99-3576-0743-B15C-068565692D7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LIHAT VIDEO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0FBC283-FC84-D043-95D2-B83F13D6634E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99713581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ID" dirty="0"/>
              <a:t>KURANG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id-ID"/>
              <a:t>Berapakah persentase </a:t>
            </a:r>
            <a:r>
              <a:rPr lang="id-ID">
                <a:solidFill>
                  <a:schemeClr val="bg2"/>
                </a:solidFill>
              </a:rPr>
              <a:t>permukaan</a:t>
            </a:r>
            <a:r>
              <a:rPr lang="id-ID"/>
              <a:t> bumi yang tertutup oleh laut?</a:t>
            </a:r>
          </a:p>
          <a:p>
            <a:pPr rt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id-ID"/>
              <a:t>50%</a:t>
            </a:r>
          </a:p>
        </p:txBody>
      </p:sp>
      <p:sp>
        <p:nvSpPr>
          <p:cNvPr id="18" name="Title 8">
            <a:extLst>
              <a:ext uri="{FF2B5EF4-FFF2-40B4-BE49-F238E27FC236}">
                <a16:creationId xmlns:a16="http://schemas.microsoft.com/office/drawing/2014/main" id="{CC32D5CD-008E-5B4C-BA45-D7540C276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ID" dirty="0"/>
              <a:t>LEBIH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00461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</a:rPr>
              <a:t>71%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id-ID"/>
              <a:t>Berapakah persentase </a:t>
            </a:r>
            <a:r>
              <a:rPr lang="id-ID">
                <a:solidFill>
                  <a:schemeClr val="bg2"/>
                </a:solidFill>
              </a:rPr>
              <a:t>permukaan</a:t>
            </a:r>
            <a:r>
              <a:rPr lang="id-ID"/>
              <a:t> bumi yang tertutup oleh laut?</a:t>
            </a:r>
          </a:p>
          <a:p>
            <a:pPr rtl="0"/>
            <a:endParaRPr lang="en-US" dirty="0"/>
          </a:p>
          <a:p>
            <a:pPr rtl="0"/>
            <a:endParaRPr lang="en-US" dirty="0"/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CA7609D1-E8E7-7F48-8681-A046B702F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ID" dirty="0"/>
              <a:t>LEBIH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49928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id-ID"/>
              <a:t>Berapakah persentase jumlah air di Bumi yang berupa lautan?</a:t>
            </a:r>
          </a:p>
          <a:p>
            <a:pPr rt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id-ID"/>
              <a:t>90%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3B88132-32D5-C54B-B535-E6B8068DA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ID" dirty="0"/>
              <a:t>KURANG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ID" dirty="0"/>
              <a:t>LEBIH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4006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id-ID">
                <a:solidFill>
                  <a:schemeClr val="bg2"/>
                </a:solidFill>
              </a:rPr>
              <a:t>97%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id-ID"/>
              <a:t>Berapakah persentase jumlah air di Bumi yang berupa lautan?</a:t>
            </a:r>
          </a:p>
          <a:p>
            <a:pPr rtl="0"/>
            <a:endParaRPr lang="en-US" dirty="0"/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2E7BDB16-67D2-3E46-BD44-F5F8815F7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ID" dirty="0"/>
              <a:t>LEBIH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4501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id-ID"/>
              <a:t>Berapakah persentase laut samudra yang pernah diselidiki?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id-ID"/>
              <a:t>25%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A6AFD908-E1AF-794F-BC32-DE9B6EC96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ID" dirty="0"/>
              <a:t>KURANG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ID" dirty="0"/>
              <a:t>LEBIH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8494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E7E20A-0D7D-AD48-8147-23A0DA3B91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35527" y="3677848"/>
            <a:ext cx="2507673" cy="1102949"/>
          </a:xfrm>
        </p:spPr>
        <p:txBody>
          <a:bodyPr rtlCol="0"/>
          <a:lstStyle/>
          <a:p>
            <a:pPr rtl="0"/>
            <a:r>
              <a:rPr lang="id-ID" sz="3600" dirty="0">
                <a:solidFill>
                  <a:schemeClr val="bg2"/>
                </a:solidFill>
              </a:rPr>
              <a:t>Di bawah 20%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F21DF6B-7ACA-7544-9AFC-971615F8FC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id-ID"/>
              <a:t>Berapakah persentase laut samudra yang pernah diselidiki?</a:t>
            </a:r>
          </a:p>
          <a:p>
            <a:pPr rtl="0"/>
            <a:endParaRPr lang="en-US" dirty="0"/>
          </a:p>
        </p:txBody>
      </p:sp>
      <p:sp>
        <p:nvSpPr>
          <p:cNvPr id="11" name="Title 8">
            <a:extLst>
              <a:ext uri="{FF2B5EF4-FFF2-40B4-BE49-F238E27FC236}">
                <a16:creationId xmlns:a16="http://schemas.microsoft.com/office/drawing/2014/main" id="{AD586627-7D85-474B-9198-DE428F149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/>
              <a:t>Pelajaran 1: Penjelajah Karang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6175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id-ID" sz="3200" b="1" dirty="0">
                <a:solidFill>
                  <a:schemeClr val="bg1"/>
                </a:solidFill>
              </a:rPr>
              <a:t>Kurang atau lebih</a:t>
            </a:r>
            <a:endParaRPr kumimoji="0" lang="id-ID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ID" dirty="0"/>
              <a:t>KURANG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77847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E494852-A89A-4762-9141-8CC635DFD0E1}"/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416DEA-8D00-4E67-B557-7A1BF7CE3126}">
  <ds:schemaRefs>
    <ds:schemaRef ds:uri="8dd429a2-b850-4aa5-85c2-8487e2b197cf"/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1829</TotalTime>
  <Words>682</Words>
  <Application>Microsoft Office PowerPoint</Application>
  <PresentationFormat>On-screen Show (4:3)</PresentationFormat>
  <Paragraphs>149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  <vt:lpstr>Pelajaran 1: Penjelajah Karang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119</cp:revision>
  <cp:lastPrinted>2018-10-15T11:47:29Z</cp:lastPrinted>
  <dcterms:modified xsi:type="dcterms:W3CDTF">2020-03-27T11:16:26Z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